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317" r:id="rId2"/>
    <p:sldId id="300" r:id="rId3"/>
    <p:sldId id="301" r:id="rId4"/>
    <p:sldId id="319" r:id="rId5"/>
    <p:sldId id="321" r:id="rId6"/>
    <p:sldId id="318" r:id="rId7"/>
    <p:sldId id="302" r:id="rId8"/>
    <p:sldId id="320" r:id="rId9"/>
    <p:sldId id="303" r:id="rId10"/>
    <p:sldId id="322" r:id="rId11"/>
    <p:sldId id="32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24" r:id="rId26"/>
    <p:sldId id="325" r:id="rId27"/>
    <p:sldId id="326" r:id="rId28"/>
    <p:sldId id="327" r:id="rId29"/>
    <p:sldId id="328" r:id="rId30"/>
    <p:sldId id="331" r:id="rId31"/>
    <p:sldId id="329" r:id="rId32"/>
    <p:sldId id="330" r:id="rId33"/>
  </p:sldIdLst>
  <p:sldSz cx="12192000" cy="6858000"/>
  <p:notesSz cx="6858000" cy="9144000"/>
  <p:defaultTextStyle>
    <a:defPPr>
      <a:defRPr lang="be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328"/>
    <a:srgbClr val="9A57CD"/>
    <a:srgbClr val="CCFFCC"/>
    <a:srgbClr val="99CC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74" autoAdjust="0"/>
  </p:normalViewPr>
  <p:slideViewPr>
    <p:cSldViewPr>
      <p:cViewPr varScale="1">
        <p:scale>
          <a:sx n="67" d="100"/>
          <a:sy n="67" d="100"/>
        </p:scale>
        <p:origin x="126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BC03C-7C44-4B82-B564-DAFCB17545D3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ECF78-862C-405B-86DC-86BB98D5F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16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47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239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015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151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987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428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064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460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176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94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28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018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233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137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212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679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039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F8B95-13B7-4759-97DE-247DC1C500B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793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F8B95-13B7-4759-97DE-247DC1C500B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345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F8B95-13B7-4759-97DE-247DC1C500B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4812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F8B95-13B7-4759-97DE-247DC1C500B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348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F8B95-13B7-4759-97DE-247DC1C500B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50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Транспортная задача линейного программирования относится к перечню классических задач, решаемых в практике деятельности людей. Эта задача методами классической математики не решается. В задаче необходимо отыскивать экстремум целевой функции. В задаче целевая функция </a:t>
            </a:r>
            <a:r>
              <a:rPr lang="ru-RU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линейная.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Ограничения на переменные (их может быть очень много) описываются также </a:t>
            </a:r>
            <a:r>
              <a:rPr lang="ru-RU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линейными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зависимостями. Казалось бы чего проще. Но как раз ограничения и порождают трудности, связанные не просто с поиском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 отсутствии ограничений, а с необходимостью учета таких ограничений. Искать требуется не просто экстремум, а </a:t>
            </a:r>
            <a:r>
              <a:rPr lang="ru-RU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условный экстремум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Методы решения задачи позволяют учитывать особенности структуры задачи и даже отказаться от симплексного метода решения в чистом виде.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4435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145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F8B95-13B7-4759-97DE-247DC1C500B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317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F8B95-13B7-4759-97DE-247DC1C500B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688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картина пробок наблюдается и для авиационных перевозок, перевозок по железной дороге или автотранспортом. В начальном периоде Пандемии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короновируса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неучтенность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каллапсов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привела к огромным пробкам в узостях мирового Океана (Панамский, Суэцкий и др. каналы). Танкеры отправили отстаиваться на рейде, экипажам судов на берег сойти не разрешалось. Это форс-мажорные обстоятельства, которые в теории должны рассматриваться и учитываться специальным образом, что пока к сожалению перевозчиков не сделано.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476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57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Транспортная задача линейного программирования относится к перечню классических задач, решаемых в практике деятельности людей. Эта задача методами классической математики не решается. В задаче необходимо отыскивать экстремум целевой функции. В задаче целевая функция </a:t>
            </a:r>
            <a:r>
              <a:rPr lang="ru-RU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линейная. 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Ограничения на переменные (их может быть очень много) описываются также </a:t>
            </a:r>
            <a:r>
              <a:rPr lang="ru-RU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линейными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зависимостями. Казалось бы чего проще. Но как раз ограничения и порождают трудности, связанные не просто с поиском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 отсутствии ограничений, а с необходимостью учета таких ограничений. Искать требуется не просто экстремум, а </a:t>
            </a:r>
            <a:r>
              <a:rPr lang="ru-RU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условный экстремум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Методы решения задачи позволяют учитывать особенности структуры задачи и даже отказаться от симплексного метода решения в чистом виде.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634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06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ECF78-862C-405B-86DC-86BB98D5F1A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9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92529051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74794614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9858165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9069266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40334911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8771630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7301583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427459593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045403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0684752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400692718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C61C8-9B01-4390-BFEC-BFC4D09FF6CC}" type="datetimeFigureOut">
              <a:rPr lang="be-BY" smtClean="0"/>
              <a:pPr/>
              <a:t>17.03.24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943C8-F4B5-45BD-9696-606291EBDE38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415127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524000" y="620688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rgbClr val="7030A0"/>
                </a:solidFill>
                <a:latin typeface="Bahnschrift" panose="020B0502040204020203" pitchFamily="34" charset="0"/>
              </a:rPr>
              <a:t>Математическое программирование</a:t>
            </a:r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1524000" y="3933056"/>
            <a:ext cx="9144000" cy="1655762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rgbClr val="9A57CD"/>
                </a:solidFill>
                <a:latin typeface="Bahnschrift" panose="020B0502040204020203" pitchFamily="34" charset="0"/>
              </a:rPr>
              <a:t>Транспортная задача</a:t>
            </a:r>
          </a:p>
        </p:txBody>
      </p:sp>
    </p:spTree>
    <p:extLst>
      <p:ext uri="{BB962C8B-B14F-4D97-AF65-F5344CB8AC3E}">
        <p14:creationId xmlns:p14="http://schemas.microsoft.com/office/powerpoint/2010/main" val="289431074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188640"/>
            <a:ext cx="5688632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Методы решения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5400" y="1772816"/>
            <a:ext cx="604867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/>
              <a:t>Симплекс-метод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/>
              <a:t>Итерационное улучшение плана перевозок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Нахождение опорного плана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Метод северо-западного угла (диагональный или улучшенный)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Метод наименьшего элемента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800" dirty="0"/>
              <a:t>Итерации</a:t>
            </a:r>
          </a:p>
          <a:p>
            <a:endParaRPr lang="ru-RU" sz="3200" b="1" dirty="0"/>
          </a:p>
        </p:txBody>
      </p:sp>
      <p:pic>
        <p:nvPicPr>
          <p:cNvPr id="37890" name="Picture 2" descr="Выбор оптимальных решений в транспортной логистике – инструмент  имитационного моделирования AnyLogi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635" r="-485" b="2384"/>
          <a:stretch/>
        </p:blipFill>
        <p:spPr bwMode="auto">
          <a:xfrm>
            <a:off x="7104112" y="-27383"/>
            <a:ext cx="5112568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2200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188640"/>
            <a:ext cx="5688632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Симплекс метод</a:t>
            </a:r>
          </a:p>
        </p:txBody>
      </p:sp>
      <p:pic>
        <p:nvPicPr>
          <p:cNvPr id="3" name="Транспортная задача (Симплекс метод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91544" y="404665"/>
            <a:ext cx="828092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7030A0"/>
                </a:solidFill>
              </a:rPr>
              <a:t>РЕШЕНИЕ ТРАНСПОРТНОЙ ЗАДАЧИ</a:t>
            </a:r>
          </a:p>
          <a:p>
            <a:endParaRPr lang="ru-RU" sz="3200" dirty="0">
              <a:solidFill>
                <a:srgbClr val="7030A0"/>
              </a:solidFill>
            </a:endParaRPr>
          </a:p>
          <a:p>
            <a:r>
              <a:rPr lang="ru-RU" sz="3200" dirty="0">
                <a:solidFill>
                  <a:srgbClr val="7030A0"/>
                </a:solidFill>
              </a:rPr>
              <a:t>Этапы:</a:t>
            </a:r>
          </a:p>
          <a:p>
            <a:pPr marL="571500" indent="-571500">
              <a:buAutoNum type="romanUcPeriod"/>
            </a:pPr>
            <a:r>
              <a:rPr lang="ru-RU" sz="3200" dirty="0"/>
              <a:t>Построение начального базисного решения : метод северо-западного угла, метод наименьшей стоимости (минимального элемента), метод Фогеля</a:t>
            </a:r>
            <a:endParaRPr lang="en-US" sz="3200" dirty="0"/>
          </a:p>
          <a:p>
            <a:r>
              <a:rPr lang="ru-RU" sz="3200" dirty="0"/>
              <a:t> </a:t>
            </a:r>
          </a:p>
          <a:p>
            <a:pPr marL="571500" indent="-571500">
              <a:buAutoNum type="romanUcPeriod" startAt="2"/>
            </a:pPr>
            <a:r>
              <a:rPr lang="ru-RU" sz="3200" dirty="0"/>
              <a:t>Итеративный процесс поиска оптимального решения (метод потенциалов).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274057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476672"/>
            <a:ext cx="8702555" cy="590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64395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260648"/>
            <a:ext cx="8985958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1775521" y="6012904"/>
          <a:ext cx="3122681" cy="51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" name="Формула" r:id="rId5" imgW="1854200" imgH="304800" progId="Equation.3">
                  <p:embed/>
                </p:oleObj>
              </mc:Choice>
              <mc:Fallback>
                <p:oleObj name="Формула" r:id="rId5" imgW="1854200" imgH="304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521" y="6012904"/>
                        <a:ext cx="3122681" cy="512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1511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06" y="16970"/>
            <a:ext cx="876330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53614" y="31628"/>
            <a:ext cx="3898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latin typeface="Arial" pitchFamily="34" charset="0"/>
                <a:ea typeface="Times New Roman" pitchFamily="18" charset="0"/>
                <a:cs typeface="Arial" pitchFamily="34" charset="0"/>
              </a:rPr>
              <a:t>3)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495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16632"/>
            <a:ext cx="8826030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79557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772816"/>
            <a:ext cx="10938226" cy="2952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3071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404664"/>
            <a:ext cx="8837352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746765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4577"/>
            <a:ext cx="8790969" cy="6843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3833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 txBox="1">
            <a:spLocks/>
          </p:cNvSpPr>
          <p:nvPr/>
        </p:nvSpPr>
        <p:spPr>
          <a:xfrm>
            <a:off x="2135560" y="692696"/>
            <a:ext cx="7992888" cy="34747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Clr>
                <a:srgbClr val="9A57CD"/>
              </a:buClr>
              <a:buNone/>
            </a:pPr>
            <a:r>
              <a:rPr lang="ru-RU" sz="4800" dirty="0">
                <a:solidFill>
                  <a:srgbClr val="9A57CD"/>
                </a:solidFill>
                <a:latin typeface="Bahnschrift" panose="020B0502040204020203" pitchFamily="34" charset="0"/>
              </a:rPr>
              <a:t> План лекции</a:t>
            </a:r>
          </a:p>
          <a:p>
            <a:pPr marL="788670" indent="-742950">
              <a:buClr>
                <a:srgbClr val="9A57CD"/>
              </a:buClr>
              <a:buFont typeface="+mj-lt"/>
              <a:buAutoNum type="arabicPeriod"/>
            </a:pPr>
            <a:r>
              <a:rPr lang="ru-RU" sz="4000" dirty="0">
                <a:solidFill>
                  <a:schemeClr val="tx1"/>
                </a:solidFill>
                <a:latin typeface="Bahnschrift" panose="020B0502040204020203" pitchFamily="34" charset="0"/>
              </a:rPr>
              <a:t>Основные понятия;</a:t>
            </a:r>
          </a:p>
          <a:p>
            <a:pPr marL="788670" indent="-742950">
              <a:buClr>
                <a:srgbClr val="9A57CD"/>
              </a:buClr>
              <a:buFont typeface="+mj-lt"/>
              <a:buAutoNum type="arabicPeriod"/>
            </a:pPr>
            <a:r>
              <a:rPr lang="ru-RU" sz="4000" dirty="0">
                <a:solidFill>
                  <a:schemeClr val="tx1"/>
                </a:solidFill>
                <a:latin typeface="Bahnschrift" panose="020B0502040204020203" pitchFamily="34" charset="0"/>
              </a:rPr>
              <a:t>Построение математической модели задачи</a:t>
            </a:r>
            <a:r>
              <a:rPr lang="en-US" sz="4000" dirty="0">
                <a:solidFill>
                  <a:schemeClr val="tx1"/>
                </a:solidFill>
                <a:latin typeface="Bahnschrift" panose="020B0502040204020203" pitchFamily="34" charset="0"/>
              </a:rPr>
              <a:t>;</a:t>
            </a:r>
            <a:endParaRPr lang="ru-RU" sz="40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788670" indent="-742950">
              <a:buClr>
                <a:srgbClr val="9A57CD"/>
              </a:buClr>
              <a:buFont typeface="+mj-lt"/>
              <a:buAutoNum type="arabicPeriod"/>
            </a:pPr>
            <a:r>
              <a:rPr lang="ru-RU" sz="4000" dirty="0">
                <a:solidFill>
                  <a:schemeClr val="tx1"/>
                </a:solidFill>
                <a:latin typeface="Bahnschrift" panose="020B0502040204020203" pitchFamily="34" charset="0"/>
              </a:rPr>
              <a:t>Изучение методов решения транспортной задачи.</a:t>
            </a:r>
          </a:p>
          <a:p>
            <a:pPr marL="788670" indent="-742950">
              <a:buClr>
                <a:srgbClr val="9A57CD"/>
              </a:buClr>
              <a:buFont typeface="+mj-lt"/>
              <a:buAutoNum type="arabicPeriod"/>
            </a:pPr>
            <a:r>
              <a:rPr lang="ru-RU" sz="4000" dirty="0">
                <a:solidFill>
                  <a:schemeClr val="tx1"/>
                </a:solidFill>
                <a:latin typeface="Bahnschrift" panose="020B0502040204020203" pitchFamily="34" charset="0"/>
              </a:rPr>
              <a:t>Повторение пройденного</a:t>
            </a:r>
          </a:p>
          <a:p>
            <a:pPr marL="45720" indent="0">
              <a:buNone/>
            </a:pPr>
            <a:endParaRPr lang="be-BY" sz="4000" dirty="0">
              <a:solidFill>
                <a:schemeClr val="tx1"/>
              </a:solidFill>
            </a:endParaRPr>
          </a:p>
          <a:p>
            <a:pPr marL="502920" indent="-457200">
              <a:buFont typeface="Georgia" pitchFamily="18" charset="0"/>
              <a:buAutoNum type="arabicPeriod"/>
            </a:pPr>
            <a:endParaRPr lang="be-BY" sz="2800" dirty="0">
              <a:solidFill>
                <a:schemeClr val="tx1"/>
              </a:solidFill>
            </a:endParaRPr>
          </a:p>
          <a:p>
            <a:pPr marL="502920" indent="-457200">
              <a:buFont typeface="Georgia" pitchFamily="18" charset="0"/>
              <a:buAutoNum type="arabicPeriod"/>
            </a:pPr>
            <a:endParaRPr lang="be-BY" sz="2800" dirty="0">
              <a:solidFill>
                <a:schemeClr val="tx1"/>
              </a:solidFill>
            </a:endParaRPr>
          </a:p>
          <a:p>
            <a:pPr marL="502920" indent="-457200">
              <a:buFont typeface="Georgia" pitchFamily="18" charset="0"/>
              <a:buAutoNum type="arabicPeriod"/>
            </a:pPr>
            <a:endParaRPr lang="be-BY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1529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88640"/>
            <a:ext cx="8773092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13071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60648"/>
            <a:ext cx="892992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86316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04" y="1556792"/>
            <a:ext cx="11180060" cy="368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29698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16633"/>
            <a:ext cx="7632848" cy="6742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34898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43" y="188640"/>
            <a:ext cx="8668812" cy="630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Прямая соединительная линия 2"/>
          <p:cNvCxnSpPr/>
          <p:nvPr/>
        </p:nvCxnSpPr>
        <p:spPr>
          <a:xfrm flipH="1">
            <a:off x="7968208" y="4941168"/>
            <a:ext cx="144016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 flipH="1">
            <a:off x="7968208" y="5085184"/>
            <a:ext cx="144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35557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55909" y="404128"/>
            <a:ext cx="10297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Решение задачи о расстановке 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ru-RU" sz="3200" b="1" dirty="0">
                <a:solidFill>
                  <a:srgbClr val="C00000"/>
                </a:solidFill>
              </a:rPr>
              <a:t>скобок при перемножении матриц</a:t>
            </a:r>
            <a:endParaRPr lang="be-BY" sz="3200" dirty="0">
              <a:solidFill>
                <a:srgbClr val="C0000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00808"/>
            <a:ext cx="10818162" cy="408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212699343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927442" y="2420888"/>
          <a:ext cx="10619792" cy="3169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name="Формула" r:id="rId4" imgW="3352800" imgH="1003300" progId="Equation.3">
                  <p:embed/>
                </p:oleObj>
              </mc:Choice>
              <mc:Fallback>
                <p:oleObj name="Формула" r:id="rId4" imgW="3352800" imgH="1003300" progId="Equation.3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442" y="2420888"/>
                        <a:ext cx="10619792" cy="3169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1196778" y="764704"/>
            <a:ext cx="100811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Рекуррентное соотношение, позволяющее вычислить минимальное количество операций умножения: </a:t>
            </a:r>
          </a:p>
        </p:txBody>
      </p:sp>
    </p:spTree>
    <p:extLst>
      <p:ext uri="{BB962C8B-B14F-4D97-AF65-F5344CB8AC3E}">
        <p14:creationId xmlns:p14="http://schemas.microsoft.com/office/powerpoint/2010/main" val="81482935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988840"/>
            <a:ext cx="13609511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983432" y="476672"/>
            <a:ext cx="105131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Определим минимальное количество операций умножения для матриц </a:t>
            </a:r>
            <a:r>
              <a:rPr lang="en-US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A</a:t>
            </a:r>
            <a:r>
              <a:rPr lang="ru-RU" sz="2800" baseline="-25000" dirty="0">
                <a:latin typeface="Bahnschrift" panose="020B0502040204020203" pitchFamily="34" charset="0"/>
                <a:ea typeface="Times New Roman" panose="02020603050405020304" pitchFamily="18" charset="0"/>
              </a:rPr>
              <a:t>1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, </a:t>
            </a:r>
            <a:r>
              <a:rPr lang="en-US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A</a:t>
            </a:r>
            <a:r>
              <a:rPr lang="ru-RU" sz="2800" baseline="-25000" dirty="0">
                <a:latin typeface="Bahnschrift" panose="020B0502040204020203" pitchFamily="34" charset="0"/>
                <a:ea typeface="Times New Roman" panose="02020603050405020304" pitchFamily="18" charset="0"/>
              </a:rPr>
              <a:t>2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, и </a:t>
            </a:r>
            <a:r>
              <a:rPr lang="en-US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A</a:t>
            </a:r>
            <a:r>
              <a:rPr lang="ru-RU" sz="2800" baseline="-25000" dirty="0">
                <a:latin typeface="Bahnschrift" panose="020B0502040204020203" pitchFamily="34" charset="0"/>
                <a:ea typeface="Times New Roman" panose="02020603050405020304" pitchFamily="18" charset="0"/>
              </a:rPr>
              <a:t>3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, из рассмотренного выше примера: </a:t>
            </a:r>
            <a:endParaRPr lang="ru-RU" sz="2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67358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91544" y="3501008"/>
            <a:ext cx="89289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//- </a:t>
            </a:r>
            <a:r>
              <a:rPr lang="en-US" sz="2000" dirty="0" err="1">
                <a:solidFill>
                  <a:srgbClr val="008000"/>
                </a:solidFill>
              </a:rPr>
              <a:t>MultiMatrix.h</a:t>
            </a:r>
            <a:r>
              <a:rPr lang="en-US" sz="2000" dirty="0">
                <a:solidFill>
                  <a:srgbClr val="008000"/>
                </a:solidFill>
              </a:rPr>
              <a:t>  </a:t>
            </a:r>
          </a:p>
          <a:p>
            <a:r>
              <a:rPr lang="ru-RU" sz="2000" dirty="0">
                <a:solidFill>
                  <a:srgbClr val="0000FF"/>
                </a:solidFill>
              </a:rPr>
              <a:t>#</a:t>
            </a:r>
            <a:r>
              <a:rPr lang="ru-RU" sz="2000" dirty="0" err="1">
                <a:solidFill>
                  <a:srgbClr val="0000FF"/>
                </a:solidFill>
              </a:rPr>
              <a:t>define</a:t>
            </a:r>
            <a:r>
              <a:rPr lang="ru-RU" sz="2000" dirty="0">
                <a:solidFill>
                  <a:prstClr val="black"/>
                </a:solidFill>
              </a:rPr>
              <a:t> OPTIMALM_PARM(x) ((</a:t>
            </a:r>
            <a:r>
              <a:rPr lang="ru-RU" sz="2000" dirty="0" err="1">
                <a:solidFill>
                  <a:srgbClr val="0000FF"/>
                </a:solidFill>
              </a:rPr>
              <a:t>int</a:t>
            </a:r>
            <a:r>
              <a:rPr lang="ru-RU" sz="2000" dirty="0">
                <a:solidFill>
                  <a:prstClr val="black"/>
                </a:solidFill>
              </a:rPr>
              <a:t>*)x) </a:t>
            </a:r>
            <a:r>
              <a:rPr lang="ru-RU" sz="2000" dirty="0">
                <a:solidFill>
                  <a:srgbClr val="008000"/>
                </a:solidFill>
              </a:rPr>
              <a:t>// </a:t>
            </a:r>
            <a:r>
              <a:rPr lang="ru-RU" sz="2000" dirty="0" err="1">
                <a:solidFill>
                  <a:srgbClr val="008000"/>
                </a:solidFill>
              </a:rPr>
              <a:t>представлениe</a:t>
            </a:r>
            <a:r>
              <a:rPr lang="ru-RU" sz="2000" dirty="0">
                <a:solidFill>
                  <a:srgbClr val="008000"/>
                </a:solidFill>
              </a:rPr>
              <a:t> двумерного массива</a:t>
            </a:r>
          </a:p>
          <a:p>
            <a:r>
              <a:rPr lang="en-US" sz="2000" dirty="0" err="1">
                <a:solidFill>
                  <a:srgbClr val="0000FF"/>
                </a:solidFill>
              </a:rPr>
              <a:t>int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OptimalM</a:t>
            </a:r>
            <a:r>
              <a:rPr lang="en-US" sz="2000" dirty="0">
                <a:solidFill>
                  <a:prstClr val="black"/>
                </a:solidFill>
              </a:rPr>
              <a:t>(             </a:t>
            </a:r>
          </a:p>
          <a:p>
            <a:r>
              <a:rPr lang="ru-RU" sz="2000" dirty="0">
                <a:solidFill>
                  <a:prstClr val="black"/>
                </a:solidFill>
              </a:rPr>
              <a:t>			 </a:t>
            </a:r>
            <a:r>
              <a:rPr lang="ru-RU" sz="2000" dirty="0" err="1">
                <a:solidFill>
                  <a:srgbClr val="0000FF"/>
                </a:solidFill>
              </a:rPr>
              <a:t>int</a:t>
            </a:r>
            <a:r>
              <a:rPr lang="ru-RU" sz="2000" dirty="0">
                <a:solidFill>
                  <a:prstClr val="black"/>
                </a:solidFill>
              </a:rPr>
              <a:t> i,         </a:t>
            </a:r>
            <a:r>
              <a:rPr lang="ru-RU" sz="2000" dirty="0">
                <a:solidFill>
                  <a:srgbClr val="008000"/>
                </a:solidFill>
              </a:rPr>
              <a:t>// [</a:t>
            </a:r>
            <a:r>
              <a:rPr lang="ru-RU" sz="2000" dirty="0" err="1">
                <a:solidFill>
                  <a:srgbClr val="008000"/>
                </a:solidFill>
              </a:rPr>
              <a:t>in</a:t>
            </a:r>
            <a:r>
              <a:rPr lang="ru-RU" sz="2000" dirty="0">
                <a:solidFill>
                  <a:srgbClr val="008000"/>
                </a:solidFill>
              </a:rPr>
              <a:t>] номер первой матрицы  </a:t>
            </a:r>
          </a:p>
          <a:p>
            <a:r>
              <a:rPr lang="ru-RU" sz="2000" dirty="0">
                <a:solidFill>
                  <a:prstClr val="black"/>
                </a:solidFill>
              </a:rPr>
              <a:t>			 </a:t>
            </a:r>
            <a:r>
              <a:rPr lang="ru-RU" sz="2000" dirty="0" err="1">
                <a:solidFill>
                  <a:srgbClr val="0000FF"/>
                </a:solidFill>
              </a:rPr>
              <a:t>int</a:t>
            </a:r>
            <a:r>
              <a:rPr lang="ru-RU" sz="2000" dirty="0">
                <a:solidFill>
                  <a:prstClr val="black"/>
                </a:solidFill>
              </a:rPr>
              <a:t> j,         </a:t>
            </a:r>
            <a:r>
              <a:rPr lang="ru-RU" sz="2000" dirty="0">
                <a:solidFill>
                  <a:srgbClr val="008000"/>
                </a:solidFill>
              </a:rPr>
              <a:t>// [</a:t>
            </a:r>
            <a:r>
              <a:rPr lang="ru-RU" sz="2000" dirty="0" err="1">
                <a:solidFill>
                  <a:srgbClr val="008000"/>
                </a:solidFill>
              </a:rPr>
              <a:t>in</a:t>
            </a:r>
            <a:r>
              <a:rPr lang="ru-RU" sz="2000" dirty="0">
                <a:solidFill>
                  <a:srgbClr val="008000"/>
                </a:solidFill>
              </a:rPr>
              <a:t>] номер последней матрицы  </a:t>
            </a:r>
          </a:p>
          <a:p>
            <a:r>
              <a:rPr lang="ru-RU" sz="2000" dirty="0">
                <a:solidFill>
                  <a:prstClr val="black"/>
                </a:solidFill>
              </a:rPr>
              <a:t>			 </a:t>
            </a:r>
            <a:r>
              <a:rPr lang="ru-RU" sz="2000" dirty="0" err="1">
                <a:solidFill>
                  <a:srgbClr val="0000FF"/>
                </a:solidFill>
              </a:rPr>
              <a:t>int</a:t>
            </a:r>
            <a:r>
              <a:rPr lang="ru-RU" sz="2000" dirty="0">
                <a:solidFill>
                  <a:prstClr val="black"/>
                </a:solidFill>
              </a:rPr>
              <a:t> n,         </a:t>
            </a:r>
            <a:r>
              <a:rPr lang="ru-RU" sz="2000" dirty="0">
                <a:solidFill>
                  <a:srgbClr val="008000"/>
                </a:solidFill>
              </a:rPr>
              <a:t>// [</a:t>
            </a:r>
            <a:r>
              <a:rPr lang="ru-RU" sz="2000" dirty="0" err="1">
                <a:solidFill>
                  <a:srgbClr val="008000"/>
                </a:solidFill>
              </a:rPr>
              <a:t>in</a:t>
            </a:r>
            <a:r>
              <a:rPr lang="ru-RU" sz="2000" dirty="0">
                <a:solidFill>
                  <a:srgbClr val="008000"/>
                </a:solidFill>
              </a:rPr>
              <a:t>] количество матриц</a:t>
            </a:r>
          </a:p>
          <a:p>
            <a:r>
              <a:rPr lang="ru-RU" sz="2000" dirty="0">
                <a:solidFill>
                  <a:prstClr val="black"/>
                </a:solidFill>
              </a:rPr>
              <a:t>			 </a:t>
            </a:r>
            <a:r>
              <a:rPr lang="ru-RU" sz="2000" dirty="0" err="1">
                <a:solidFill>
                  <a:srgbClr val="0000FF"/>
                </a:solidFill>
              </a:rPr>
              <a:t>const</a:t>
            </a:r>
            <a:r>
              <a:rPr lang="ru-RU" sz="2000" dirty="0">
                <a:solidFill>
                  <a:prstClr val="black"/>
                </a:solidFill>
              </a:rPr>
              <a:t> </a:t>
            </a:r>
            <a:r>
              <a:rPr lang="ru-RU" sz="2000" dirty="0" err="1">
                <a:solidFill>
                  <a:srgbClr val="0000FF"/>
                </a:solidFill>
              </a:rPr>
              <a:t>int</a:t>
            </a:r>
            <a:r>
              <a:rPr lang="ru-RU" sz="2000" dirty="0">
                <a:solidFill>
                  <a:prstClr val="black"/>
                </a:solidFill>
              </a:rPr>
              <a:t> c[], </a:t>
            </a:r>
            <a:r>
              <a:rPr lang="ru-RU" sz="2000" dirty="0">
                <a:solidFill>
                  <a:srgbClr val="008000"/>
                </a:solidFill>
              </a:rPr>
              <a:t>// [</a:t>
            </a:r>
            <a:r>
              <a:rPr lang="ru-RU" sz="2000" dirty="0" err="1">
                <a:solidFill>
                  <a:srgbClr val="008000"/>
                </a:solidFill>
              </a:rPr>
              <a:t>in</a:t>
            </a:r>
            <a:r>
              <a:rPr lang="ru-RU" sz="2000" dirty="0">
                <a:solidFill>
                  <a:srgbClr val="008000"/>
                </a:solidFill>
              </a:rPr>
              <a:t>] массив размерностей  </a:t>
            </a:r>
          </a:p>
          <a:p>
            <a:r>
              <a:rPr lang="ru-RU" sz="2000" dirty="0">
                <a:solidFill>
                  <a:prstClr val="black"/>
                </a:solidFill>
              </a:rPr>
              <a:t>			 </a:t>
            </a:r>
            <a:r>
              <a:rPr lang="ru-RU" sz="2000" dirty="0" err="1">
                <a:solidFill>
                  <a:srgbClr val="0000FF"/>
                </a:solidFill>
              </a:rPr>
              <a:t>int</a:t>
            </a:r>
            <a:r>
              <a:rPr lang="ru-RU" sz="2000" dirty="0">
                <a:solidFill>
                  <a:prstClr val="black"/>
                </a:solidFill>
              </a:rPr>
              <a:t>* s         </a:t>
            </a:r>
            <a:r>
              <a:rPr lang="ru-RU" sz="2000" dirty="0">
                <a:solidFill>
                  <a:srgbClr val="008000"/>
                </a:solidFill>
              </a:rPr>
              <a:t>// [</a:t>
            </a:r>
            <a:r>
              <a:rPr lang="ru-RU" sz="2000" dirty="0" err="1">
                <a:solidFill>
                  <a:srgbClr val="008000"/>
                </a:solidFill>
              </a:rPr>
              <a:t>out</a:t>
            </a:r>
            <a:r>
              <a:rPr lang="ru-RU" sz="2000" dirty="0">
                <a:solidFill>
                  <a:srgbClr val="008000"/>
                </a:solidFill>
              </a:rPr>
              <a:t>] результат: позиции скобок  </a:t>
            </a:r>
          </a:p>
          <a:p>
            <a:r>
              <a:rPr lang="be-BY" sz="2000" dirty="0">
                <a:solidFill>
                  <a:prstClr val="black"/>
                </a:solidFill>
              </a:rPr>
              <a:t>		 ); </a:t>
            </a:r>
            <a:endParaRPr lang="be-BY"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23392" y="260649"/>
            <a:ext cx="109452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	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Функция </a:t>
            </a:r>
            <a:r>
              <a:rPr lang="ru-RU" sz="2800" b="1" dirty="0" err="1">
                <a:solidFill>
                  <a:srgbClr val="C0000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OptimalM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, реализующая алгоритм поиска оптимальной расстановки скобок при перемножении нескольких матриц.</a:t>
            </a:r>
            <a:endParaRPr lang="ru-RU" sz="2800" dirty="0">
              <a:latin typeface="Bahnschrif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1485945"/>
            <a:ext cx="108732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just"/>
            <a:r>
              <a:rPr lang="en-US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	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Функция </a:t>
            </a:r>
            <a:r>
              <a:rPr lang="ru-RU" sz="2800" b="1" dirty="0" err="1">
                <a:solidFill>
                  <a:srgbClr val="C0000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OptimalM</a:t>
            </a:r>
            <a:r>
              <a:rPr lang="ru-RU" sz="2800" b="1" dirty="0">
                <a:latin typeface="Bahnschrift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является рекурсивной, так как она в процессе своей работы вызывает саму себя. Дно рекурсии достигается при совпадении значений двух первых параметров функции. </a:t>
            </a:r>
          </a:p>
        </p:txBody>
      </p:sp>
    </p:spTree>
    <p:extLst>
      <p:ext uri="{BB962C8B-B14F-4D97-AF65-F5344CB8AC3E}">
        <p14:creationId xmlns:p14="http://schemas.microsoft.com/office/powerpoint/2010/main" val="86510023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03512" y="404665"/>
            <a:ext cx="878497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// - MultiMatrix.cpp </a:t>
            </a:r>
          </a:p>
          <a:p>
            <a:r>
              <a:rPr lang="en-US" dirty="0">
                <a:solidFill>
                  <a:srgbClr val="0000FF"/>
                </a:solidFill>
              </a:rPr>
              <a:t>#include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A31515"/>
                </a:solidFill>
              </a:rPr>
              <a:t>"</a:t>
            </a:r>
            <a:r>
              <a:rPr lang="en-US" dirty="0" err="1">
                <a:solidFill>
                  <a:srgbClr val="A31515"/>
                </a:solidFill>
              </a:rPr>
              <a:t>stdafx.h</a:t>
            </a:r>
            <a:r>
              <a:rPr lang="en-US" dirty="0">
                <a:solidFill>
                  <a:srgbClr val="A31515"/>
                </a:solidFill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</a:rPr>
              <a:t>#include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A31515"/>
                </a:solidFill>
              </a:rPr>
              <a:t>&lt;</a:t>
            </a:r>
            <a:r>
              <a:rPr lang="en-US" dirty="0" err="1">
                <a:solidFill>
                  <a:srgbClr val="A31515"/>
                </a:solidFill>
              </a:rPr>
              <a:t>memory.h</a:t>
            </a:r>
            <a:r>
              <a:rPr lang="en-US" dirty="0">
                <a:solidFill>
                  <a:srgbClr val="A31515"/>
                </a:solidFill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</a:rPr>
              <a:t>#include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A31515"/>
                </a:solidFill>
              </a:rPr>
              <a:t>"</a:t>
            </a:r>
            <a:r>
              <a:rPr lang="en-US" dirty="0" err="1">
                <a:solidFill>
                  <a:srgbClr val="A31515"/>
                </a:solidFill>
              </a:rPr>
              <a:t>MultiMatrix.h</a:t>
            </a:r>
            <a:r>
              <a:rPr lang="en-US" dirty="0">
                <a:solidFill>
                  <a:srgbClr val="A31515"/>
                </a:solidFill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</a:rPr>
              <a:t>#define</a:t>
            </a:r>
            <a:r>
              <a:rPr lang="en-US" dirty="0">
                <a:solidFill>
                  <a:prstClr val="black"/>
                </a:solidFill>
              </a:rPr>
              <a:t> INFINITY  0x7fffffff</a:t>
            </a:r>
          </a:p>
          <a:p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OptimalM</a:t>
            </a:r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i, 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j, 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n, </a:t>
            </a:r>
            <a:r>
              <a:rPr lang="en-US" dirty="0" err="1">
                <a:solidFill>
                  <a:srgbClr val="0000FF"/>
                </a:solidFill>
              </a:rPr>
              <a:t>const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c[], 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*s) </a:t>
            </a:r>
          </a:p>
          <a:p>
            <a:r>
              <a:rPr lang="be-BY" dirty="0">
                <a:solidFill>
                  <a:prstClr val="black"/>
                </a:solidFill>
              </a:rPr>
              <a:t>{</a:t>
            </a:r>
          </a:p>
          <a:p>
            <a:r>
              <a:rPr lang="pt-BR" dirty="0">
                <a:solidFill>
                  <a:prstClr val="black"/>
                </a:solidFill>
              </a:rPr>
              <a:t> </a:t>
            </a:r>
            <a:r>
              <a:rPr lang="pt-BR" dirty="0">
                <a:solidFill>
                  <a:srgbClr val="0000FF"/>
                </a:solidFill>
              </a:rPr>
              <a:t>#define</a:t>
            </a:r>
            <a:r>
              <a:rPr lang="pt-BR" dirty="0">
                <a:solidFill>
                  <a:prstClr val="black"/>
                </a:solidFill>
              </a:rPr>
              <a:t> OPTIMALM_S(x1,x2)  (s[(x1-1)*n+x2-1]) 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 o =INFINITY, </a:t>
            </a:r>
            <a:r>
              <a:rPr lang="en-US" dirty="0" err="1">
                <a:solidFill>
                  <a:prstClr val="black"/>
                </a:solidFill>
              </a:rPr>
              <a:t>bo</a:t>
            </a:r>
            <a:r>
              <a:rPr lang="en-US" dirty="0">
                <a:solidFill>
                  <a:prstClr val="black"/>
                </a:solidFill>
              </a:rPr>
              <a:t> = INFINITY;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if</a:t>
            </a:r>
            <a:r>
              <a:rPr lang="en-US" dirty="0">
                <a:solidFill>
                  <a:prstClr val="black"/>
                </a:solidFill>
              </a:rPr>
              <a:t> (i &lt; j) </a:t>
            </a:r>
          </a:p>
          <a:p>
            <a:r>
              <a:rPr lang="be-BY" dirty="0">
                <a:solidFill>
                  <a:prstClr val="black"/>
                </a:solidFill>
              </a:rPr>
              <a:t>  {</a:t>
            </a:r>
          </a:p>
          <a:p>
            <a:r>
              <a:rPr lang="nn-NO" dirty="0">
                <a:solidFill>
                  <a:prstClr val="black"/>
                </a:solidFill>
              </a:rPr>
              <a:t>     </a:t>
            </a:r>
            <a:r>
              <a:rPr lang="nn-NO" dirty="0">
                <a:solidFill>
                  <a:srgbClr val="0000FF"/>
                </a:solidFill>
              </a:rPr>
              <a:t>for</a:t>
            </a:r>
            <a:r>
              <a:rPr lang="nn-NO" dirty="0">
                <a:solidFill>
                  <a:prstClr val="black"/>
                </a:solidFill>
              </a:rPr>
              <a:t> (</a:t>
            </a:r>
            <a:r>
              <a:rPr lang="nn-NO" dirty="0">
                <a:solidFill>
                  <a:srgbClr val="0000FF"/>
                </a:solidFill>
              </a:rPr>
              <a:t>int</a:t>
            </a:r>
            <a:r>
              <a:rPr lang="nn-NO" dirty="0">
                <a:solidFill>
                  <a:prstClr val="black"/>
                </a:solidFill>
              </a:rPr>
              <a:t> k = i; k &lt; j;k++)</a:t>
            </a:r>
          </a:p>
          <a:p>
            <a:r>
              <a:rPr lang="be-BY" dirty="0">
                <a:solidFill>
                  <a:prstClr val="black"/>
                </a:solidFill>
              </a:rPr>
              <a:t>	{</a:t>
            </a:r>
          </a:p>
          <a:p>
            <a:r>
              <a:rPr lang="en-US" dirty="0">
                <a:solidFill>
                  <a:prstClr val="black"/>
                </a:solidFill>
              </a:rPr>
              <a:t>        </a:t>
            </a:r>
            <a:r>
              <a:rPr lang="en-US" dirty="0" err="1">
                <a:solidFill>
                  <a:prstClr val="black"/>
                </a:solidFill>
              </a:rPr>
              <a:t>bo</a:t>
            </a:r>
            <a:r>
              <a:rPr lang="en-US" dirty="0">
                <a:solidFill>
                  <a:prstClr val="black"/>
                </a:solidFill>
              </a:rPr>
              <a:t> = </a:t>
            </a:r>
            <a:r>
              <a:rPr lang="en-US" dirty="0" err="1">
                <a:solidFill>
                  <a:prstClr val="black"/>
                </a:solidFill>
              </a:rPr>
              <a:t>OptimalM</a:t>
            </a:r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 err="1">
                <a:solidFill>
                  <a:prstClr val="black"/>
                </a:solidFill>
              </a:rPr>
              <a:t>i,k</a:t>
            </a:r>
            <a:r>
              <a:rPr lang="en-US" dirty="0">
                <a:solidFill>
                  <a:prstClr val="black"/>
                </a:solidFill>
              </a:rPr>
              <a:t>, n, c, s)+ </a:t>
            </a:r>
          </a:p>
          <a:p>
            <a:r>
              <a:rPr lang="pt-BR" dirty="0">
                <a:solidFill>
                  <a:prstClr val="black"/>
                </a:solidFill>
              </a:rPr>
              <a:t>             OptimalM(k+1,j,n, c, s)+ c[i- 1]*c[k]*c[j];</a:t>
            </a:r>
          </a:p>
          <a:p>
            <a:r>
              <a:rPr lang="pl-PL" dirty="0">
                <a:solidFill>
                  <a:prstClr val="black"/>
                </a:solidFill>
              </a:rPr>
              <a:t>	  </a:t>
            </a:r>
            <a:r>
              <a:rPr lang="pl-PL" dirty="0">
                <a:solidFill>
                  <a:srgbClr val="0000FF"/>
                </a:solidFill>
              </a:rPr>
              <a:t>if</a:t>
            </a:r>
            <a:r>
              <a:rPr lang="pl-PL" dirty="0">
                <a:solidFill>
                  <a:prstClr val="black"/>
                </a:solidFill>
              </a:rPr>
              <a:t> (bo &lt; o){o = bo; OPTIMALM_S(i,j) = k;}</a:t>
            </a:r>
          </a:p>
          <a:p>
            <a:r>
              <a:rPr lang="be-BY" dirty="0">
                <a:solidFill>
                  <a:prstClr val="black"/>
                </a:solidFill>
              </a:rPr>
              <a:t>	}</a:t>
            </a:r>
          </a:p>
          <a:p>
            <a:r>
              <a:rPr lang="be-BY" dirty="0">
                <a:solidFill>
                  <a:prstClr val="black"/>
                </a:solidFill>
              </a:rPr>
              <a:t>  }</a:t>
            </a:r>
          </a:p>
          <a:p>
            <a:r>
              <a:rPr lang="en-US" dirty="0">
                <a:solidFill>
                  <a:prstClr val="black"/>
                </a:solidFill>
              </a:rPr>
              <a:t>  </a:t>
            </a:r>
            <a:r>
              <a:rPr lang="en-US" dirty="0">
                <a:solidFill>
                  <a:srgbClr val="0000FF"/>
                </a:solidFill>
              </a:rPr>
              <a:t>else</a:t>
            </a:r>
            <a:r>
              <a:rPr lang="en-US" dirty="0">
                <a:solidFill>
                  <a:prstClr val="black"/>
                </a:solidFill>
              </a:rPr>
              <a:t>  o = 0;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return</a:t>
            </a:r>
            <a:r>
              <a:rPr lang="en-US" dirty="0">
                <a:solidFill>
                  <a:prstClr val="black"/>
                </a:solidFill>
              </a:rPr>
              <a:t> o;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#</a:t>
            </a:r>
            <a:r>
              <a:rPr lang="en-US" dirty="0" err="1">
                <a:solidFill>
                  <a:srgbClr val="0000FF"/>
                </a:solidFill>
              </a:rPr>
              <a:t>undef</a:t>
            </a:r>
            <a:r>
              <a:rPr lang="en-US" dirty="0">
                <a:solidFill>
                  <a:prstClr val="black"/>
                </a:solidFill>
              </a:rPr>
              <a:t> OPTIMALM_S             </a:t>
            </a:r>
          </a:p>
          <a:p>
            <a:r>
              <a:rPr lang="be-BY" dirty="0">
                <a:solidFill>
                  <a:prstClr val="black"/>
                </a:solidFill>
              </a:rPr>
              <a:t>};</a:t>
            </a:r>
            <a:endParaRPr lang="be-BY" dirty="0"/>
          </a:p>
        </p:txBody>
      </p:sp>
    </p:spTree>
    <p:extLst>
      <p:ext uri="{BB962C8B-B14F-4D97-AF65-F5344CB8AC3E}">
        <p14:creationId xmlns:p14="http://schemas.microsoft.com/office/powerpoint/2010/main" val="5665535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26004" y="188641"/>
            <a:ext cx="8290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accent1">
                    <a:lumMod val="50000"/>
                  </a:schemeClr>
                </a:solidFill>
              </a:rPr>
              <a:t>Транспортная задача </a:t>
            </a:r>
            <a:endParaRPr lang="be-BY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7890" name="Picture 2" descr="Транспортно-логистическое направление – Анализ операционных результатов –  Обзор результатов – Годовой отчет ОАО «РЖД» за 2019 г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8" y="5237164"/>
            <a:ext cx="12426421" cy="33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51384" y="1268760"/>
            <a:ext cx="10801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rgbClr val="111111"/>
                </a:solidFill>
                <a:latin typeface="Bahnschrift" panose="020B0502040204020203" pitchFamily="34" charset="0"/>
              </a:rPr>
              <a:t>Транспортная задача линейного программирования относится к перечню классических задач, решаемых в практике деятельности людей. Эта задача методами классической математики не решается. Искать требуется не просто экстремум, а 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условный экстремум</a:t>
            </a:r>
            <a:r>
              <a:rPr lang="ru-RU" sz="2800" dirty="0">
                <a:solidFill>
                  <a:srgbClr val="111111"/>
                </a:solidFill>
                <a:latin typeface="Bahnschrift" panose="020B0502040204020203" pitchFamily="34" charset="0"/>
              </a:rPr>
              <a:t>. Методы решения задачи позволяют учитывать особенности структуры задачи и даже отказаться от </a:t>
            </a:r>
            <a:r>
              <a:rPr lang="ru-RU" sz="2800" u="sng" dirty="0">
                <a:solidFill>
                  <a:srgbClr val="111111"/>
                </a:solidFill>
                <a:latin typeface="Bahnschrift" panose="020B0502040204020203" pitchFamily="34" charset="0"/>
              </a:rPr>
              <a:t>симплексного</a:t>
            </a:r>
            <a:r>
              <a:rPr lang="ru-RU" sz="2800" dirty="0">
                <a:solidFill>
                  <a:srgbClr val="111111"/>
                </a:solidFill>
                <a:latin typeface="Bahnschrift" panose="020B0502040204020203" pitchFamily="34" charset="0"/>
              </a:rPr>
              <a:t> метода решения в чистом виде.</a:t>
            </a:r>
            <a:endParaRPr lang="ru-RU" sz="2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60287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93656" y="0"/>
            <a:ext cx="8784976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</a:rPr>
              <a:t>// --- main  </a:t>
            </a:r>
            <a:r>
              <a:rPr lang="be-BY" sz="1600" dirty="0">
                <a:solidFill>
                  <a:srgbClr val="008000"/>
                </a:solidFill>
              </a:rPr>
              <a:t>расстановка скобок  </a:t>
            </a:r>
          </a:p>
          <a:p>
            <a:r>
              <a:rPr lang="en-US" sz="1600" dirty="0">
                <a:solidFill>
                  <a:srgbClr val="0000FF"/>
                </a:solidFill>
              </a:rPr>
              <a:t>#include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srgbClr val="A31515"/>
                </a:solidFill>
              </a:rPr>
              <a:t>"</a:t>
            </a:r>
            <a:r>
              <a:rPr lang="en-US" sz="1600" dirty="0" err="1">
                <a:solidFill>
                  <a:srgbClr val="A31515"/>
                </a:solidFill>
              </a:rPr>
              <a:t>stdafx.h</a:t>
            </a:r>
            <a:r>
              <a:rPr lang="en-US" sz="1600" dirty="0">
                <a:solidFill>
                  <a:srgbClr val="A31515"/>
                </a:solidFill>
              </a:rPr>
              <a:t>"</a:t>
            </a:r>
          </a:p>
          <a:p>
            <a:r>
              <a:rPr lang="en-US" sz="1600" dirty="0">
                <a:solidFill>
                  <a:srgbClr val="0000FF"/>
                </a:solidFill>
              </a:rPr>
              <a:t>#include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srgbClr val="A31515"/>
                </a:solidFill>
              </a:rPr>
              <a:t>&lt;</a:t>
            </a:r>
            <a:r>
              <a:rPr lang="en-US" sz="1600" dirty="0" err="1">
                <a:solidFill>
                  <a:srgbClr val="A31515"/>
                </a:solidFill>
              </a:rPr>
              <a:t>cmath</a:t>
            </a:r>
            <a:r>
              <a:rPr lang="en-US" sz="1600" dirty="0">
                <a:solidFill>
                  <a:srgbClr val="A31515"/>
                </a:solidFill>
              </a:rPr>
              <a:t>&gt;</a:t>
            </a:r>
          </a:p>
          <a:p>
            <a:r>
              <a:rPr lang="en-US" sz="1600" dirty="0">
                <a:solidFill>
                  <a:srgbClr val="0000FF"/>
                </a:solidFill>
              </a:rPr>
              <a:t>#include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srgbClr val="A31515"/>
                </a:solidFill>
              </a:rPr>
              <a:t>&lt;</a:t>
            </a:r>
            <a:r>
              <a:rPr lang="en-US" sz="1600" dirty="0" err="1">
                <a:solidFill>
                  <a:srgbClr val="A31515"/>
                </a:solidFill>
              </a:rPr>
              <a:t>memory.h</a:t>
            </a:r>
            <a:r>
              <a:rPr lang="en-US" sz="1600" dirty="0">
                <a:solidFill>
                  <a:srgbClr val="A31515"/>
                </a:solidFill>
              </a:rPr>
              <a:t>&gt;</a:t>
            </a:r>
          </a:p>
          <a:p>
            <a:r>
              <a:rPr lang="en-US" sz="1600" dirty="0">
                <a:solidFill>
                  <a:srgbClr val="0000FF"/>
                </a:solidFill>
              </a:rPr>
              <a:t>#include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srgbClr val="A31515"/>
                </a:solidFill>
              </a:rPr>
              <a:t>&lt;</a:t>
            </a:r>
            <a:r>
              <a:rPr lang="en-US" sz="1600" dirty="0" err="1">
                <a:solidFill>
                  <a:srgbClr val="A31515"/>
                </a:solidFill>
              </a:rPr>
              <a:t>iostream</a:t>
            </a:r>
            <a:r>
              <a:rPr lang="en-US" sz="1600" dirty="0">
                <a:solidFill>
                  <a:srgbClr val="A31515"/>
                </a:solidFill>
              </a:rPr>
              <a:t>&gt;</a:t>
            </a:r>
          </a:p>
          <a:p>
            <a:r>
              <a:rPr lang="en-US" sz="1600" dirty="0">
                <a:solidFill>
                  <a:srgbClr val="0000FF"/>
                </a:solidFill>
              </a:rPr>
              <a:t>#include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srgbClr val="A31515"/>
                </a:solidFill>
              </a:rPr>
              <a:t>"</a:t>
            </a:r>
            <a:r>
              <a:rPr lang="en-US" sz="1600" dirty="0" err="1">
                <a:solidFill>
                  <a:srgbClr val="A31515"/>
                </a:solidFill>
              </a:rPr>
              <a:t>MultiMatrix.h</a:t>
            </a:r>
            <a:r>
              <a:rPr lang="en-US" sz="1600" dirty="0">
                <a:solidFill>
                  <a:srgbClr val="A31515"/>
                </a:solidFill>
              </a:rPr>
              <a:t>"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r>
              <a:rPr lang="en-US" sz="1600" dirty="0">
                <a:solidFill>
                  <a:srgbClr val="0000FF"/>
                </a:solidFill>
              </a:rPr>
              <a:t>#define</a:t>
            </a:r>
            <a:r>
              <a:rPr lang="en-US" sz="1600" dirty="0">
                <a:solidFill>
                  <a:prstClr val="black"/>
                </a:solidFill>
              </a:rPr>
              <a:t> N 6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int</a:t>
            </a:r>
            <a:r>
              <a:rPr lang="en-US" sz="1600" dirty="0">
                <a:solidFill>
                  <a:prstClr val="black"/>
                </a:solidFill>
              </a:rPr>
              <a:t> _</a:t>
            </a:r>
            <a:r>
              <a:rPr lang="en-US" sz="1600" dirty="0" err="1">
                <a:solidFill>
                  <a:prstClr val="black"/>
                </a:solidFill>
              </a:rPr>
              <a:t>tmain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srgbClr val="0000FF"/>
                </a:solidFill>
              </a:rPr>
              <a:t>int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argc</a:t>
            </a:r>
            <a:r>
              <a:rPr lang="en-US" sz="1600" dirty="0">
                <a:solidFill>
                  <a:prstClr val="black"/>
                </a:solidFill>
              </a:rPr>
              <a:t>, _TCHAR* </a:t>
            </a:r>
            <a:r>
              <a:rPr lang="en-US" sz="1600" dirty="0" err="1">
                <a:solidFill>
                  <a:prstClr val="black"/>
                </a:solidFill>
              </a:rPr>
              <a:t>argv</a:t>
            </a:r>
            <a:r>
              <a:rPr lang="en-US" sz="1600" dirty="0">
                <a:solidFill>
                  <a:prstClr val="black"/>
                </a:solidFill>
              </a:rPr>
              <a:t>[])</a:t>
            </a:r>
          </a:p>
          <a:p>
            <a:r>
              <a:rPr lang="be-BY" sz="1600" dirty="0">
                <a:solidFill>
                  <a:prstClr val="black"/>
                </a:solidFill>
              </a:rPr>
              <a:t>{</a:t>
            </a:r>
          </a:p>
          <a:p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0000FF"/>
                </a:solidFill>
              </a:rPr>
              <a:t>int</a:t>
            </a:r>
            <a:r>
              <a:rPr lang="pt-BR" sz="1600" dirty="0">
                <a:solidFill>
                  <a:prstClr val="black"/>
                </a:solidFill>
              </a:rPr>
              <a:t> Mc[N+1] = {30,35,15,5,10,20,25}, Ms[N][N], r = 0, rd = 0;</a:t>
            </a:r>
          </a:p>
          <a:p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memset</a:t>
            </a:r>
            <a:r>
              <a:rPr lang="en-US" sz="1600" dirty="0">
                <a:solidFill>
                  <a:prstClr val="black"/>
                </a:solidFill>
              </a:rPr>
              <a:t>(Ms,0,</a:t>
            </a:r>
            <a:r>
              <a:rPr lang="en-US" sz="1600" dirty="0">
                <a:solidFill>
                  <a:srgbClr val="0000FF"/>
                </a:solidFill>
              </a:rPr>
              <a:t>sizeof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srgbClr val="0000FF"/>
                </a:solidFill>
              </a:rPr>
              <a:t>int</a:t>
            </a:r>
            <a:r>
              <a:rPr lang="en-US" sz="1600" dirty="0">
                <a:solidFill>
                  <a:prstClr val="black"/>
                </a:solidFill>
              </a:rPr>
              <a:t>)*N*N); </a:t>
            </a:r>
          </a:p>
          <a:p>
            <a:r>
              <a:rPr lang="pt-BR" sz="1600" dirty="0">
                <a:solidFill>
                  <a:prstClr val="black"/>
                </a:solidFill>
              </a:rPr>
              <a:t> r = OptimalM(1, N, N, Mc, OPTIMALM_PARM(Ms));</a:t>
            </a:r>
          </a:p>
          <a:p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setlocale</a:t>
            </a:r>
            <a:r>
              <a:rPr lang="en-US" sz="1600" dirty="0">
                <a:solidFill>
                  <a:prstClr val="black"/>
                </a:solidFill>
              </a:rPr>
              <a:t>(LC_ALL, </a:t>
            </a:r>
            <a:r>
              <a:rPr lang="en-US" sz="1600" dirty="0">
                <a:solidFill>
                  <a:srgbClr val="A31515"/>
                </a:solidFill>
              </a:rPr>
              <a:t>"</a:t>
            </a:r>
            <a:r>
              <a:rPr lang="en-US" sz="1600" dirty="0" err="1">
                <a:solidFill>
                  <a:srgbClr val="A31515"/>
                </a:solidFill>
              </a:rPr>
              <a:t>rus</a:t>
            </a:r>
            <a:r>
              <a:rPr lang="en-US" sz="1600" dirty="0">
                <a:solidFill>
                  <a:srgbClr val="A31515"/>
                </a:solidFill>
              </a:rPr>
              <a:t>"</a:t>
            </a:r>
            <a:r>
              <a:rPr lang="en-US" sz="1600" dirty="0">
                <a:solidFill>
                  <a:prstClr val="black"/>
                </a:solidFill>
              </a:rPr>
              <a:t>);</a:t>
            </a:r>
          </a:p>
          <a:p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cout</a:t>
            </a:r>
            <a:r>
              <a:rPr lang="en-US" sz="1600" dirty="0">
                <a:solidFill>
                  <a:prstClr val="black"/>
                </a:solidFill>
              </a:rPr>
              <a:t>&lt;&lt;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endl</a:t>
            </a:r>
            <a:r>
              <a:rPr lang="en-US" sz="1600" dirty="0">
                <a:solidFill>
                  <a:prstClr val="black"/>
                </a:solidFill>
              </a:rPr>
              <a:t>;</a:t>
            </a:r>
          </a:p>
          <a:p>
            <a:r>
              <a:rPr lang="ru-RU" sz="1600" dirty="0">
                <a:solidFill>
                  <a:prstClr val="black"/>
                </a:solidFill>
              </a:rPr>
              <a:t> </a:t>
            </a:r>
            <a:r>
              <a:rPr lang="ru-RU" sz="1600" dirty="0" err="1">
                <a:solidFill>
                  <a:prstClr val="black"/>
                </a:solidFill>
              </a:rPr>
              <a:t>std</a:t>
            </a:r>
            <a:r>
              <a:rPr lang="ru-RU" sz="1600" dirty="0">
                <a:solidFill>
                  <a:prstClr val="black"/>
                </a:solidFill>
              </a:rPr>
              <a:t>::</a:t>
            </a:r>
            <a:r>
              <a:rPr lang="ru-RU" sz="1600" dirty="0" err="1">
                <a:solidFill>
                  <a:prstClr val="black"/>
                </a:solidFill>
              </a:rPr>
              <a:t>cout</a:t>
            </a:r>
            <a:r>
              <a:rPr lang="ru-RU" sz="1600" dirty="0">
                <a:solidFill>
                  <a:prstClr val="black"/>
                </a:solidFill>
              </a:rPr>
              <a:t>&lt;&lt;</a:t>
            </a:r>
            <a:r>
              <a:rPr lang="ru-RU" sz="1600" dirty="0" err="1">
                <a:solidFill>
                  <a:prstClr val="black"/>
                </a:solidFill>
              </a:rPr>
              <a:t>std</a:t>
            </a:r>
            <a:r>
              <a:rPr lang="ru-RU" sz="1600" dirty="0">
                <a:solidFill>
                  <a:prstClr val="black"/>
                </a:solidFill>
              </a:rPr>
              <a:t>::</a:t>
            </a:r>
            <a:r>
              <a:rPr lang="ru-RU" sz="1600" dirty="0" err="1">
                <a:solidFill>
                  <a:prstClr val="black"/>
                </a:solidFill>
              </a:rPr>
              <a:t>endl</a:t>
            </a:r>
            <a:r>
              <a:rPr lang="ru-RU" sz="1600" dirty="0">
                <a:solidFill>
                  <a:prstClr val="black"/>
                </a:solidFill>
              </a:rPr>
              <a:t>&lt;&lt; </a:t>
            </a:r>
            <a:r>
              <a:rPr lang="ru-RU" sz="1600" dirty="0">
                <a:solidFill>
                  <a:srgbClr val="A31515"/>
                </a:solidFill>
              </a:rPr>
              <a:t>"- расстановка скобок (рекурсивное решение) "</a:t>
            </a:r>
          </a:p>
          <a:p>
            <a:r>
              <a:rPr lang="en-US" sz="1600" dirty="0">
                <a:solidFill>
                  <a:prstClr val="black"/>
                </a:solidFill>
              </a:rPr>
              <a:t>           &lt;&lt; 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endl</a:t>
            </a:r>
            <a:r>
              <a:rPr lang="en-US" sz="1600" dirty="0">
                <a:solidFill>
                  <a:prstClr val="black"/>
                </a:solidFill>
              </a:rPr>
              <a:t>;</a:t>
            </a:r>
          </a:p>
          <a:p>
            <a:r>
              <a:rPr lang="ru-RU" sz="1600" dirty="0">
                <a:solidFill>
                  <a:prstClr val="black"/>
                </a:solidFill>
              </a:rPr>
              <a:t> </a:t>
            </a:r>
            <a:r>
              <a:rPr lang="ru-RU" sz="1600" dirty="0" err="1">
                <a:solidFill>
                  <a:prstClr val="black"/>
                </a:solidFill>
              </a:rPr>
              <a:t>std</a:t>
            </a:r>
            <a:r>
              <a:rPr lang="ru-RU" sz="1600" dirty="0">
                <a:solidFill>
                  <a:prstClr val="black"/>
                </a:solidFill>
              </a:rPr>
              <a:t>::</a:t>
            </a:r>
            <a:r>
              <a:rPr lang="ru-RU" sz="1600" dirty="0" err="1">
                <a:solidFill>
                  <a:prstClr val="black"/>
                </a:solidFill>
              </a:rPr>
              <a:t>cout</a:t>
            </a:r>
            <a:r>
              <a:rPr lang="ru-RU" sz="1600" dirty="0">
                <a:solidFill>
                  <a:prstClr val="black"/>
                </a:solidFill>
              </a:rPr>
              <a:t>&lt;&lt;</a:t>
            </a:r>
            <a:r>
              <a:rPr lang="ru-RU" sz="1600" dirty="0" err="1">
                <a:solidFill>
                  <a:prstClr val="black"/>
                </a:solidFill>
              </a:rPr>
              <a:t>std</a:t>
            </a:r>
            <a:r>
              <a:rPr lang="ru-RU" sz="1600" dirty="0">
                <a:solidFill>
                  <a:prstClr val="black"/>
                </a:solidFill>
              </a:rPr>
              <a:t>::</a:t>
            </a:r>
            <a:r>
              <a:rPr lang="ru-RU" sz="1600" dirty="0" err="1">
                <a:solidFill>
                  <a:prstClr val="black"/>
                </a:solidFill>
              </a:rPr>
              <a:t>endl</a:t>
            </a:r>
            <a:r>
              <a:rPr lang="ru-RU" sz="1600" dirty="0">
                <a:solidFill>
                  <a:prstClr val="black"/>
                </a:solidFill>
              </a:rPr>
              <a:t>&lt;&lt; </a:t>
            </a:r>
            <a:r>
              <a:rPr lang="ru-RU" sz="1600" dirty="0">
                <a:solidFill>
                  <a:srgbClr val="A31515"/>
                </a:solidFill>
              </a:rPr>
              <a:t>"размерности матриц: "</a:t>
            </a:r>
            <a:r>
              <a:rPr lang="ru-RU" sz="1600" dirty="0">
                <a:solidFill>
                  <a:prstClr val="black"/>
                </a:solidFill>
              </a:rPr>
              <a:t>; </a:t>
            </a:r>
          </a:p>
          <a:p>
            <a:r>
              <a:rPr lang="nn-NO" sz="1600" dirty="0">
                <a:solidFill>
                  <a:prstClr val="black"/>
                </a:solidFill>
              </a:rPr>
              <a:t>   </a:t>
            </a:r>
            <a:r>
              <a:rPr lang="nn-NO" sz="1600" dirty="0">
                <a:solidFill>
                  <a:srgbClr val="0000FF"/>
                </a:solidFill>
              </a:rPr>
              <a:t>for</a:t>
            </a:r>
            <a:r>
              <a:rPr lang="nn-NO" sz="1600" dirty="0">
                <a:solidFill>
                  <a:prstClr val="black"/>
                </a:solidFill>
              </a:rPr>
              <a:t> (</a:t>
            </a:r>
            <a:r>
              <a:rPr lang="nn-NO" sz="1600" dirty="0">
                <a:solidFill>
                  <a:srgbClr val="0000FF"/>
                </a:solidFill>
              </a:rPr>
              <a:t>int</a:t>
            </a:r>
            <a:r>
              <a:rPr lang="nn-NO" sz="1600" dirty="0">
                <a:solidFill>
                  <a:prstClr val="black"/>
                </a:solidFill>
              </a:rPr>
              <a:t> i = 1; i &lt;= N; i++) std::cout&lt;&lt;</a:t>
            </a:r>
            <a:r>
              <a:rPr lang="nn-NO" sz="1600" dirty="0">
                <a:solidFill>
                  <a:srgbClr val="A31515"/>
                </a:solidFill>
              </a:rPr>
              <a:t>"("</a:t>
            </a:r>
            <a:r>
              <a:rPr lang="nn-NO" sz="1600" dirty="0">
                <a:solidFill>
                  <a:prstClr val="black"/>
                </a:solidFill>
              </a:rPr>
              <a:t>&lt;&lt;Mc[i-1]&lt;&lt;</a:t>
            </a:r>
            <a:r>
              <a:rPr lang="nn-NO" sz="1600" dirty="0">
                <a:solidFill>
                  <a:srgbClr val="A31515"/>
                </a:solidFill>
              </a:rPr>
              <a:t>","</a:t>
            </a:r>
            <a:r>
              <a:rPr lang="nn-NO" sz="1600" dirty="0">
                <a:solidFill>
                  <a:prstClr val="black"/>
                </a:solidFill>
              </a:rPr>
              <a:t>&lt;&lt;Mc[i]&lt;&lt;</a:t>
            </a:r>
            <a:r>
              <a:rPr lang="nn-NO" sz="1600" dirty="0">
                <a:solidFill>
                  <a:srgbClr val="A31515"/>
                </a:solidFill>
              </a:rPr>
              <a:t>") "</a:t>
            </a:r>
            <a:r>
              <a:rPr lang="nn-NO" sz="1600" dirty="0">
                <a:solidFill>
                  <a:prstClr val="black"/>
                </a:solidFill>
              </a:rPr>
              <a:t>;</a:t>
            </a:r>
          </a:p>
          <a:p>
            <a:r>
              <a:rPr lang="ru-RU" sz="1600" dirty="0">
                <a:solidFill>
                  <a:prstClr val="black"/>
                </a:solidFill>
              </a:rPr>
              <a:t> </a:t>
            </a:r>
            <a:r>
              <a:rPr lang="ru-RU" sz="1600" dirty="0" err="1">
                <a:solidFill>
                  <a:prstClr val="black"/>
                </a:solidFill>
              </a:rPr>
              <a:t>std</a:t>
            </a:r>
            <a:r>
              <a:rPr lang="ru-RU" sz="1600" dirty="0">
                <a:solidFill>
                  <a:prstClr val="black"/>
                </a:solidFill>
              </a:rPr>
              <a:t>::</a:t>
            </a:r>
            <a:r>
              <a:rPr lang="ru-RU" sz="1600" dirty="0" err="1">
                <a:solidFill>
                  <a:prstClr val="black"/>
                </a:solidFill>
              </a:rPr>
              <a:t>cout</a:t>
            </a:r>
            <a:r>
              <a:rPr lang="ru-RU" sz="1600" dirty="0">
                <a:solidFill>
                  <a:prstClr val="black"/>
                </a:solidFill>
              </a:rPr>
              <a:t>&lt;&lt;</a:t>
            </a:r>
            <a:r>
              <a:rPr lang="ru-RU" sz="1600" dirty="0" err="1">
                <a:solidFill>
                  <a:prstClr val="black"/>
                </a:solidFill>
              </a:rPr>
              <a:t>std</a:t>
            </a:r>
            <a:r>
              <a:rPr lang="ru-RU" sz="1600" dirty="0">
                <a:solidFill>
                  <a:prstClr val="black"/>
                </a:solidFill>
              </a:rPr>
              <a:t>::</a:t>
            </a:r>
            <a:r>
              <a:rPr lang="ru-RU" sz="1600" dirty="0" err="1">
                <a:solidFill>
                  <a:prstClr val="black"/>
                </a:solidFill>
              </a:rPr>
              <a:t>endl</a:t>
            </a:r>
            <a:r>
              <a:rPr lang="ru-RU" sz="1600" dirty="0">
                <a:solidFill>
                  <a:prstClr val="black"/>
                </a:solidFill>
              </a:rPr>
              <a:t>&lt;&lt; </a:t>
            </a:r>
            <a:r>
              <a:rPr lang="ru-RU" sz="1600" dirty="0">
                <a:solidFill>
                  <a:srgbClr val="A31515"/>
                </a:solidFill>
              </a:rPr>
              <a:t>"минимальное количество операций умножения: "</a:t>
            </a:r>
            <a:r>
              <a:rPr lang="ru-RU" sz="1600" dirty="0">
                <a:solidFill>
                  <a:prstClr val="black"/>
                </a:solidFill>
              </a:rPr>
              <a:t> &lt;&lt; r; </a:t>
            </a:r>
          </a:p>
          <a:p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cout</a:t>
            </a:r>
            <a:r>
              <a:rPr lang="en-US" sz="1600" dirty="0">
                <a:solidFill>
                  <a:prstClr val="black"/>
                </a:solidFill>
              </a:rPr>
              <a:t>&lt;&lt;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endl</a:t>
            </a:r>
            <a:r>
              <a:rPr lang="en-US" sz="1600" dirty="0">
                <a:solidFill>
                  <a:prstClr val="black"/>
                </a:solidFill>
              </a:rPr>
              <a:t>&lt;&lt;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endl</a:t>
            </a:r>
            <a:r>
              <a:rPr lang="en-US" sz="1600" dirty="0">
                <a:solidFill>
                  <a:prstClr val="black"/>
                </a:solidFill>
              </a:rPr>
              <a:t>&lt;&lt;</a:t>
            </a:r>
            <a:r>
              <a:rPr lang="en-US" sz="1600" dirty="0">
                <a:solidFill>
                  <a:srgbClr val="A31515"/>
                </a:solidFill>
              </a:rPr>
              <a:t>"</a:t>
            </a:r>
            <a:r>
              <a:rPr lang="be-BY" sz="1600" dirty="0">
                <a:solidFill>
                  <a:srgbClr val="A31515"/>
                </a:solidFill>
              </a:rPr>
              <a:t>матрица </a:t>
            </a:r>
            <a:r>
              <a:rPr lang="en-US" sz="1600" dirty="0">
                <a:solidFill>
                  <a:srgbClr val="A31515"/>
                </a:solidFill>
              </a:rPr>
              <a:t>S"</a:t>
            </a:r>
            <a:r>
              <a:rPr lang="en-US" sz="1600" dirty="0">
                <a:solidFill>
                  <a:prstClr val="black"/>
                </a:solidFill>
              </a:rPr>
              <a:t>&lt;&lt;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endl</a:t>
            </a:r>
            <a:r>
              <a:rPr lang="en-US" sz="1600" dirty="0">
                <a:solidFill>
                  <a:prstClr val="black"/>
                </a:solidFill>
              </a:rPr>
              <a:t>;</a:t>
            </a:r>
          </a:p>
          <a:p>
            <a:r>
              <a:rPr lang="nn-NO" sz="1600" dirty="0">
                <a:solidFill>
                  <a:prstClr val="black"/>
                </a:solidFill>
              </a:rPr>
              <a:t>   </a:t>
            </a:r>
            <a:r>
              <a:rPr lang="nn-NO" sz="1600" dirty="0">
                <a:solidFill>
                  <a:srgbClr val="0000FF"/>
                </a:solidFill>
              </a:rPr>
              <a:t>for</a:t>
            </a:r>
            <a:r>
              <a:rPr lang="nn-NO" sz="1600" dirty="0">
                <a:solidFill>
                  <a:prstClr val="black"/>
                </a:solidFill>
              </a:rPr>
              <a:t> (</a:t>
            </a:r>
            <a:r>
              <a:rPr lang="nn-NO" sz="1600" dirty="0">
                <a:solidFill>
                  <a:srgbClr val="0000FF"/>
                </a:solidFill>
              </a:rPr>
              <a:t>int</a:t>
            </a:r>
            <a:r>
              <a:rPr lang="nn-NO" sz="1600" dirty="0">
                <a:solidFill>
                  <a:prstClr val="black"/>
                </a:solidFill>
              </a:rPr>
              <a:t> i = 0; i &lt;  N; i++) </a:t>
            </a:r>
          </a:p>
          <a:p>
            <a:r>
              <a:rPr lang="be-BY" sz="1600" dirty="0">
                <a:solidFill>
                  <a:prstClr val="black"/>
                </a:solidFill>
              </a:rPr>
              <a:t>    {</a:t>
            </a:r>
          </a:p>
          <a:p>
            <a:r>
              <a:rPr lang="en-US" sz="1600" dirty="0">
                <a:solidFill>
                  <a:prstClr val="black"/>
                </a:solidFill>
              </a:rPr>
              <a:t>     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cout</a:t>
            </a:r>
            <a:r>
              <a:rPr lang="en-US" sz="1600" dirty="0">
                <a:solidFill>
                  <a:prstClr val="black"/>
                </a:solidFill>
              </a:rPr>
              <a:t>&lt;&lt;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endl</a:t>
            </a:r>
            <a:r>
              <a:rPr lang="en-US" sz="1600" dirty="0">
                <a:solidFill>
                  <a:prstClr val="black"/>
                </a:solidFill>
              </a:rPr>
              <a:t>; </a:t>
            </a:r>
          </a:p>
          <a:p>
            <a:r>
              <a:rPr lang="en-US" sz="1600" dirty="0">
                <a:solidFill>
                  <a:prstClr val="black"/>
                </a:solidFill>
              </a:rPr>
              <a:t>     </a:t>
            </a:r>
            <a:r>
              <a:rPr lang="en-US" sz="1600" dirty="0">
                <a:solidFill>
                  <a:srgbClr val="0000FF"/>
                </a:solidFill>
              </a:rPr>
              <a:t>for</a:t>
            </a:r>
            <a:r>
              <a:rPr lang="en-US" sz="1600" dirty="0">
                <a:solidFill>
                  <a:prstClr val="black"/>
                </a:solidFill>
              </a:rPr>
              <a:t> (</a:t>
            </a:r>
            <a:r>
              <a:rPr lang="en-US" sz="1600" dirty="0" err="1">
                <a:solidFill>
                  <a:srgbClr val="0000FF"/>
                </a:solidFill>
              </a:rPr>
              <a:t>int</a:t>
            </a:r>
            <a:r>
              <a:rPr lang="en-US" sz="1600" dirty="0">
                <a:solidFill>
                  <a:prstClr val="black"/>
                </a:solidFill>
              </a:rPr>
              <a:t> j = 0; j &lt;  N; j++)  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cout</a:t>
            </a:r>
            <a:r>
              <a:rPr lang="en-US" sz="1600" dirty="0">
                <a:solidFill>
                  <a:prstClr val="black"/>
                </a:solidFill>
              </a:rPr>
              <a:t>&lt;&lt;</a:t>
            </a:r>
            <a:r>
              <a:rPr lang="en-US" sz="1600" dirty="0" err="1">
                <a:solidFill>
                  <a:prstClr val="black"/>
                </a:solidFill>
              </a:rPr>
              <a:t>Ms</a:t>
            </a:r>
            <a:r>
              <a:rPr lang="en-US" sz="1600" dirty="0">
                <a:solidFill>
                  <a:prstClr val="black"/>
                </a:solidFill>
              </a:rPr>
              <a:t>[i][j]&lt;&lt; </a:t>
            </a:r>
            <a:r>
              <a:rPr lang="en-US" sz="1600" dirty="0">
                <a:solidFill>
                  <a:srgbClr val="A31515"/>
                </a:solidFill>
              </a:rPr>
              <a:t>"  "</a:t>
            </a:r>
            <a:r>
              <a:rPr lang="en-US" sz="1600" dirty="0">
                <a:solidFill>
                  <a:prstClr val="black"/>
                </a:solidFill>
              </a:rPr>
              <a:t>  ;</a:t>
            </a:r>
          </a:p>
          <a:p>
            <a:r>
              <a:rPr lang="be-BY" sz="1600" dirty="0">
                <a:solidFill>
                  <a:prstClr val="black"/>
                </a:solidFill>
              </a:rPr>
              <a:t>    }  </a:t>
            </a:r>
          </a:p>
          <a:p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cout</a:t>
            </a:r>
            <a:r>
              <a:rPr lang="en-US" sz="1600" dirty="0">
                <a:solidFill>
                  <a:prstClr val="black"/>
                </a:solidFill>
              </a:rPr>
              <a:t>&lt;&lt;</a:t>
            </a:r>
            <a:r>
              <a:rPr lang="en-US" sz="1600" dirty="0" err="1">
                <a:solidFill>
                  <a:prstClr val="black"/>
                </a:solidFill>
              </a:rPr>
              <a:t>std</a:t>
            </a:r>
            <a:r>
              <a:rPr lang="en-US" sz="1600" dirty="0">
                <a:solidFill>
                  <a:prstClr val="black"/>
                </a:solidFill>
              </a:rPr>
              <a:t>::</a:t>
            </a:r>
            <a:r>
              <a:rPr lang="en-US" sz="1600" dirty="0" err="1">
                <a:solidFill>
                  <a:prstClr val="black"/>
                </a:solidFill>
              </a:rPr>
              <a:t>endl</a:t>
            </a:r>
            <a:r>
              <a:rPr lang="en-US" sz="1600" dirty="0">
                <a:solidFill>
                  <a:prstClr val="black"/>
                </a:solidFill>
              </a:rPr>
              <a:t>;</a:t>
            </a:r>
          </a:p>
          <a:p>
            <a:r>
              <a:rPr lang="en-US" sz="1600" dirty="0">
                <a:solidFill>
                  <a:prstClr val="black"/>
                </a:solidFill>
              </a:rPr>
              <a:t> system(</a:t>
            </a:r>
            <a:r>
              <a:rPr lang="en-US" sz="1600" dirty="0">
                <a:solidFill>
                  <a:srgbClr val="A31515"/>
                </a:solidFill>
              </a:rPr>
              <a:t>"pause"</a:t>
            </a:r>
            <a:r>
              <a:rPr lang="en-US" sz="1600" dirty="0">
                <a:solidFill>
                  <a:prstClr val="black"/>
                </a:solidFill>
              </a:rPr>
              <a:t>);</a:t>
            </a:r>
          </a:p>
          <a:p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1600" dirty="0">
                <a:solidFill>
                  <a:srgbClr val="0000FF"/>
                </a:solidFill>
              </a:rPr>
              <a:t>return</a:t>
            </a:r>
            <a:r>
              <a:rPr lang="en-US" sz="1600" dirty="0">
                <a:solidFill>
                  <a:prstClr val="black"/>
                </a:solidFill>
              </a:rPr>
              <a:t> 0; </a:t>
            </a:r>
            <a:r>
              <a:rPr lang="be-BY" sz="1600" dirty="0">
                <a:solidFill>
                  <a:prstClr val="black"/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6071621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t="11936" r="5237" b="12157"/>
          <a:stretch/>
        </p:blipFill>
        <p:spPr bwMode="auto">
          <a:xfrm>
            <a:off x="2207568" y="2924944"/>
            <a:ext cx="7848872" cy="297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55440" y="476672"/>
            <a:ext cx="100091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Расстановку скобок в заданной последовательности матриц можно осуществить с помощью двумерного массива </a:t>
            </a:r>
            <a:r>
              <a:rPr lang="en-US" sz="2800" b="1" dirty="0">
                <a:solidFill>
                  <a:srgbClr val="FFC000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s</a:t>
            </a:r>
            <a:r>
              <a:rPr lang="ru-RU" sz="2800" dirty="0">
                <a:latin typeface="Bahnschrift" panose="020B0502040204020203" pitchFamily="34" charset="0"/>
                <a:ea typeface="Times New Roman" panose="02020603050405020304" pitchFamily="18" charset="0"/>
              </a:rPr>
              <a:t>, возвращаемого функцией в последнем параметре. </a:t>
            </a:r>
            <a:endParaRPr lang="ru-RU" sz="2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12852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980728"/>
            <a:ext cx="1098813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85006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-68823"/>
            <a:ext cx="10287362" cy="692682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3469" y="0"/>
            <a:ext cx="7851304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Глобальность задачи</a:t>
            </a:r>
          </a:p>
        </p:txBody>
      </p:sp>
    </p:spTree>
    <p:extLst>
      <p:ext uri="{BB962C8B-B14F-4D97-AF65-F5344CB8AC3E}">
        <p14:creationId xmlns:p14="http://schemas.microsoft.com/office/powerpoint/2010/main" val="16490919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68" y="0"/>
            <a:ext cx="4465712" cy="1325563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История задачи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3879664"/>
            <a:ext cx="8928992" cy="2978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368" y="1330100"/>
            <a:ext cx="11161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Впервые сформулирована в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1781</a:t>
            </a:r>
            <a:r>
              <a:rPr lang="ru-RU" sz="2800" dirty="0"/>
              <a:t> году </a:t>
            </a:r>
            <a:r>
              <a:rPr lang="ru-RU" sz="2800" dirty="0" err="1">
                <a:solidFill>
                  <a:schemeClr val="accent1">
                    <a:lumMod val="50000"/>
                  </a:schemeClr>
                </a:solidFill>
              </a:rPr>
              <a:t>Гаспаром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 Монжем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C1328"/>
                </a:solidFill>
              </a:rPr>
              <a:t>Прогресс в формулировании решения был достигнут во время </a:t>
            </a:r>
            <a:r>
              <a:rPr lang="ru-RU" sz="2800" dirty="0">
                <a:solidFill>
                  <a:srgbClr val="0070C0"/>
                </a:solidFill>
              </a:rPr>
              <a:t>ВОВ</a:t>
            </a:r>
            <a:r>
              <a:rPr lang="ru-RU" sz="2800" dirty="0">
                <a:solidFill>
                  <a:srgbClr val="0C1328"/>
                </a:solidFill>
              </a:rPr>
              <a:t> советским математиком </a:t>
            </a:r>
            <a:r>
              <a:rPr lang="ru-RU" sz="2800" dirty="0">
                <a:solidFill>
                  <a:srgbClr val="0070C0"/>
                </a:solidFill>
              </a:rPr>
              <a:t>Леонидом Канторовичем</a:t>
            </a:r>
            <a:r>
              <a:rPr lang="ru-RU" sz="2800" dirty="0">
                <a:solidFill>
                  <a:srgbClr val="0C1328"/>
                </a:solidFill>
              </a:rPr>
              <a:t>. С тех пор задача часто встречается под названием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</a:rPr>
              <a:t>«Транспортная задача Монжа-Канторовича»</a:t>
            </a:r>
          </a:p>
        </p:txBody>
      </p:sp>
    </p:spTree>
    <p:extLst>
      <p:ext uri="{BB962C8B-B14F-4D97-AF65-F5344CB8AC3E}">
        <p14:creationId xmlns:p14="http://schemas.microsoft.com/office/powerpoint/2010/main" val="20962517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26004" y="188641"/>
            <a:ext cx="8290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rgbClr val="7030A0"/>
                </a:solidFill>
              </a:rPr>
              <a:t>Транспортная задача </a:t>
            </a:r>
            <a:endParaRPr lang="be-BY" sz="3600" dirty="0">
              <a:solidFill>
                <a:srgbClr val="7030A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83432" y="1556792"/>
            <a:ext cx="936104" cy="936104"/>
          </a:xfrm>
          <a:prstGeom prst="rect">
            <a:avLst/>
          </a:prstGeom>
          <a:solidFill>
            <a:srgbClr val="CCCC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  <a:r>
              <a:rPr lang="en-US" sz="4000" baseline="-25000" dirty="0">
                <a:solidFill>
                  <a:schemeClr val="tx1"/>
                </a:solidFill>
              </a:rPr>
              <a:t>1</a:t>
            </a:r>
            <a:endParaRPr lang="ru-RU" sz="4000" baseline="-25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83432" y="2924944"/>
            <a:ext cx="936104" cy="936104"/>
          </a:xfrm>
          <a:prstGeom prst="rect">
            <a:avLst/>
          </a:prstGeom>
          <a:solidFill>
            <a:srgbClr val="CCCC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  <a:r>
              <a:rPr lang="en-US" sz="4000" baseline="-25000" dirty="0">
                <a:solidFill>
                  <a:schemeClr val="tx1"/>
                </a:solidFill>
              </a:rPr>
              <a:t>2</a:t>
            </a:r>
            <a:endParaRPr lang="ru-RU" sz="4000" baseline="-25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83432" y="5013176"/>
            <a:ext cx="936104" cy="936104"/>
          </a:xfrm>
          <a:prstGeom prst="rect">
            <a:avLst/>
          </a:prstGeom>
          <a:solidFill>
            <a:srgbClr val="CCCC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  <a:r>
              <a:rPr lang="en-US" sz="4000" baseline="-25000" dirty="0">
                <a:solidFill>
                  <a:schemeClr val="tx1"/>
                </a:solidFill>
              </a:rPr>
              <a:t>m</a:t>
            </a:r>
            <a:endParaRPr lang="ru-RU" sz="4000" baseline="-25000" dirty="0"/>
          </a:p>
        </p:txBody>
      </p:sp>
      <p:sp>
        <p:nvSpPr>
          <p:cNvPr id="6" name="Овал 5"/>
          <p:cNvSpPr/>
          <p:nvPr/>
        </p:nvSpPr>
        <p:spPr>
          <a:xfrm>
            <a:off x="2495600" y="1559369"/>
            <a:ext cx="936104" cy="936104"/>
          </a:xfrm>
          <a:prstGeom prst="ellipse">
            <a:avLst/>
          </a:prstGeom>
          <a:solidFill>
            <a:srgbClr val="CCCC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2495600" y="2924944"/>
            <a:ext cx="936104" cy="936104"/>
          </a:xfrm>
          <a:prstGeom prst="ellipse">
            <a:avLst/>
          </a:prstGeom>
          <a:solidFill>
            <a:srgbClr val="CCCC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2495600" y="5013176"/>
            <a:ext cx="936104" cy="936104"/>
          </a:xfrm>
          <a:prstGeom prst="ellipse">
            <a:avLst/>
          </a:prstGeom>
          <a:solidFill>
            <a:srgbClr val="CCCC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m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0200457" y="1556792"/>
            <a:ext cx="936104" cy="936104"/>
          </a:xfrm>
          <a:prstGeom prst="rect">
            <a:avLst/>
          </a:prstGeom>
          <a:solidFill>
            <a:srgbClr val="99CCFF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  <a:r>
              <a:rPr lang="en-US" sz="4000" baseline="-25000" dirty="0">
                <a:solidFill>
                  <a:schemeClr val="tx1"/>
                </a:solidFill>
              </a:rPr>
              <a:t>1</a:t>
            </a:r>
            <a:endParaRPr lang="ru-RU" sz="4000" baseline="-25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0200457" y="2924944"/>
            <a:ext cx="936104" cy="936104"/>
          </a:xfrm>
          <a:prstGeom prst="rect">
            <a:avLst/>
          </a:prstGeom>
          <a:solidFill>
            <a:srgbClr val="99CCFF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  <a:r>
              <a:rPr lang="en-US" sz="4000" baseline="-25000" dirty="0">
                <a:solidFill>
                  <a:schemeClr val="tx1"/>
                </a:solidFill>
              </a:rPr>
              <a:t>2</a:t>
            </a:r>
            <a:endParaRPr lang="ru-RU" sz="4000" baseline="-250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0200457" y="5013176"/>
            <a:ext cx="936104" cy="936104"/>
          </a:xfrm>
          <a:prstGeom prst="rect">
            <a:avLst/>
          </a:prstGeom>
          <a:solidFill>
            <a:srgbClr val="99CCFF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b</a:t>
            </a:r>
            <a:r>
              <a:rPr lang="en-US" sz="4000" baseline="-25000" dirty="0" err="1">
                <a:solidFill>
                  <a:schemeClr val="tx1"/>
                </a:solidFill>
              </a:rPr>
              <a:t>n</a:t>
            </a:r>
            <a:endParaRPr lang="ru-RU" sz="4000" baseline="-25000" dirty="0"/>
          </a:p>
        </p:txBody>
      </p:sp>
      <p:sp>
        <p:nvSpPr>
          <p:cNvPr id="15" name="Овал 14"/>
          <p:cNvSpPr/>
          <p:nvPr/>
        </p:nvSpPr>
        <p:spPr>
          <a:xfrm>
            <a:off x="8688289" y="1559369"/>
            <a:ext cx="936104" cy="936104"/>
          </a:xfrm>
          <a:prstGeom prst="ellipse">
            <a:avLst/>
          </a:prstGeom>
          <a:solidFill>
            <a:srgbClr val="99CCFF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8688289" y="2924944"/>
            <a:ext cx="936104" cy="936104"/>
          </a:xfrm>
          <a:prstGeom prst="ellipse">
            <a:avLst/>
          </a:prstGeom>
          <a:solidFill>
            <a:srgbClr val="99CCFF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8688289" y="5013176"/>
            <a:ext cx="936104" cy="936104"/>
          </a:xfrm>
          <a:prstGeom prst="ellipse">
            <a:avLst/>
          </a:prstGeom>
          <a:solidFill>
            <a:srgbClr val="99CCFF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n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18" name="Прямая со стрелкой 17"/>
          <p:cNvCxnSpPr>
            <a:stCxn id="5" idx="3"/>
            <a:endCxn id="6" idx="2"/>
          </p:cNvCxnSpPr>
          <p:nvPr/>
        </p:nvCxnSpPr>
        <p:spPr>
          <a:xfrm>
            <a:off x="1919536" y="2024844"/>
            <a:ext cx="576064" cy="25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1919536" y="3392996"/>
            <a:ext cx="576064" cy="25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1914286" y="5481228"/>
            <a:ext cx="576064" cy="25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9624393" y="2024844"/>
            <a:ext cx="576064" cy="25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9624393" y="3392996"/>
            <a:ext cx="576064" cy="25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9624393" y="5518124"/>
            <a:ext cx="576064" cy="25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endCxn id="15" idx="2"/>
          </p:cNvCxnSpPr>
          <p:nvPr/>
        </p:nvCxnSpPr>
        <p:spPr>
          <a:xfrm>
            <a:off x="3416865" y="2027421"/>
            <a:ext cx="52714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6" idx="6"/>
            <a:endCxn id="16" idx="2"/>
          </p:cNvCxnSpPr>
          <p:nvPr/>
        </p:nvCxnSpPr>
        <p:spPr>
          <a:xfrm>
            <a:off x="3431704" y="2027421"/>
            <a:ext cx="5256585" cy="13655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stCxn id="6" idx="6"/>
            <a:endCxn id="17" idx="2"/>
          </p:cNvCxnSpPr>
          <p:nvPr/>
        </p:nvCxnSpPr>
        <p:spPr>
          <a:xfrm>
            <a:off x="3431704" y="2027421"/>
            <a:ext cx="5256585" cy="3453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11" idx="6"/>
            <a:endCxn id="17" idx="2"/>
          </p:cNvCxnSpPr>
          <p:nvPr/>
        </p:nvCxnSpPr>
        <p:spPr>
          <a:xfrm>
            <a:off x="3431704" y="5481228"/>
            <a:ext cx="52565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stCxn id="11" idx="6"/>
            <a:endCxn id="16" idx="2"/>
          </p:cNvCxnSpPr>
          <p:nvPr/>
        </p:nvCxnSpPr>
        <p:spPr>
          <a:xfrm flipV="1">
            <a:off x="3431704" y="3392996"/>
            <a:ext cx="5256585" cy="2088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11" idx="6"/>
            <a:endCxn id="15" idx="2"/>
          </p:cNvCxnSpPr>
          <p:nvPr/>
        </p:nvCxnSpPr>
        <p:spPr>
          <a:xfrm flipV="1">
            <a:off x="3431704" y="2027421"/>
            <a:ext cx="5256585" cy="3453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10" idx="6"/>
            <a:endCxn id="15" idx="2"/>
          </p:cNvCxnSpPr>
          <p:nvPr/>
        </p:nvCxnSpPr>
        <p:spPr>
          <a:xfrm flipV="1">
            <a:off x="3431704" y="2027421"/>
            <a:ext cx="5256585" cy="13655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10" idx="6"/>
            <a:endCxn id="16" idx="2"/>
          </p:cNvCxnSpPr>
          <p:nvPr/>
        </p:nvCxnSpPr>
        <p:spPr>
          <a:xfrm>
            <a:off x="3431704" y="3392996"/>
            <a:ext cx="52565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10" idx="6"/>
          </p:cNvCxnSpPr>
          <p:nvPr/>
        </p:nvCxnSpPr>
        <p:spPr>
          <a:xfrm>
            <a:off x="3431704" y="3392996"/>
            <a:ext cx="5256585" cy="21251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Скругленный прямоугольник 50"/>
          <p:cNvSpPr/>
          <p:nvPr/>
        </p:nvSpPr>
        <p:spPr>
          <a:xfrm>
            <a:off x="5695178" y="1772816"/>
            <a:ext cx="576064" cy="504056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baseline="-25000" dirty="0">
                <a:solidFill>
                  <a:schemeClr val="tx1"/>
                </a:solidFill>
              </a:rPr>
              <a:t>11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4879718" y="2152660"/>
            <a:ext cx="640217" cy="504056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baseline="-25000" dirty="0">
                <a:solidFill>
                  <a:schemeClr val="tx1"/>
                </a:solidFill>
              </a:rPr>
              <a:t>12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3983545" y="2404688"/>
            <a:ext cx="640217" cy="504056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baseline="-25000" dirty="0">
                <a:solidFill>
                  <a:schemeClr val="tx1"/>
                </a:solidFill>
              </a:rPr>
              <a:t>1n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5" name="Скругленный прямоугольник 54"/>
          <p:cNvSpPr/>
          <p:nvPr/>
        </p:nvSpPr>
        <p:spPr>
          <a:xfrm>
            <a:off x="4191874" y="4203532"/>
            <a:ext cx="712227" cy="504056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baseline="-25000" dirty="0">
                <a:solidFill>
                  <a:schemeClr val="tx1"/>
                </a:solidFill>
              </a:rPr>
              <a:t>m1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6" name="Скругленный прямоугольник 55"/>
          <p:cNvSpPr/>
          <p:nvPr/>
        </p:nvSpPr>
        <p:spPr>
          <a:xfrm>
            <a:off x="4977813" y="4662605"/>
            <a:ext cx="862392" cy="504056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baseline="-25000" dirty="0">
                <a:solidFill>
                  <a:schemeClr val="tx1"/>
                </a:solidFill>
              </a:rPr>
              <a:t>m2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7" name="Скругленный прямоугольник 56"/>
          <p:cNvSpPr/>
          <p:nvPr/>
        </p:nvSpPr>
        <p:spPr>
          <a:xfrm>
            <a:off x="5260655" y="5345312"/>
            <a:ext cx="862392" cy="504056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baseline="-25000" dirty="0">
                <a:solidFill>
                  <a:schemeClr val="tx1"/>
                </a:solidFill>
              </a:rPr>
              <a:t>mn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6971880" y="3219870"/>
            <a:ext cx="780305" cy="475495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baseline="-25000" dirty="0">
                <a:solidFill>
                  <a:schemeClr val="tx1"/>
                </a:solidFill>
              </a:rPr>
              <a:t>22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9" name="Скругленный прямоугольник 58"/>
          <p:cNvSpPr/>
          <p:nvPr/>
        </p:nvSpPr>
        <p:spPr>
          <a:xfrm>
            <a:off x="6713959" y="2111133"/>
            <a:ext cx="780305" cy="475495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baseline="-25000" dirty="0">
                <a:solidFill>
                  <a:schemeClr val="tx1"/>
                </a:solidFill>
              </a:rPr>
              <a:t>21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0" name="Скругленный прямоугольник 59"/>
          <p:cNvSpPr/>
          <p:nvPr/>
        </p:nvSpPr>
        <p:spPr>
          <a:xfrm>
            <a:off x="6581727" y="4660116"/>
            <a:ext cx="780305" cy="475495"/>
          </a:xfrm>
          <a:prstGeom prst="roundRect">
            <a:avLst/>
          </a:prstGeom>
          <a:solidFill>
            <a:srgbClr val="CCFFCC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baseline="-25000" dirty="0">
                <a:solidFill>
                  <a:schemeClr val="tx1"/>
                </a:solidFill>
              </a:rPr>
              <a:t>2n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87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9416" y="980728"/>
            <a:ext cx="11702469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978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124744"/>
            <a:ext cx="11827392" cy="4320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0028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16632"/>
            <a:ext cx="9461741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0136" y="764704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– </a:t>
            </a:r>
            <a:r>
              <a:rPr lang="ru-RU" sz="2400" dirty="0"/>
              <a:t>объемы перевозок от поставщика к потребителю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72083" y="5877272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70C0"/>
                </a:solidFill>
              </a:rPr>
              <a:t>Закрытый тип задачи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4311" y="4005064"/>
            <a:ext cx="354923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ru-RU" sz="3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603170" y="4149080"/>
            <a:ext cx="576064" cy="0"/>
          </a:xfrm>
          <a:prstGeom prst="line">
            <a:avLst/>
          </a:prstGeom>
          <a:ln w="28575">
            <a:solidFill>
              <a:srgbClr val="0C13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028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МП">
      <a:majorFont>
        <a:latin typeface="Bahnschrift"/>
        <a:ea typeface=""/>
        <a:cs typeface=""/>
      </a:majorFont>
      <a:minorFont>
        <a:latin typeface="Bahnschrif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1618</TotalTime>
  <Words>1252</Words>
  <Application>Microsoft Office PowerPoint</Application>
  <PresentationFormat>Широкоэкранный</PresentationFormat>
  <Paragraphs>157</Paragraphs>
  <Slides>32</Slides>
  <Notes>32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9" baseType="lpstr">
      <vt:lpstr>Arial</vt:lpstr>
      <vt:lpstr>Bahnschrift</vt:lpstr>
      <vt:lpstr>Calibri</vt:lpstr>
      <vt:lpstr>Georgia</vt:lpstr>
      <vt:lpstr>Times New Roman</vt:lpstr>
      <vt:lpstr>Тема Office</vt:lpstr>
      <vt:lpstr>Формула</vt:lpstr>
      <vt:lpstr>Математическое программирование</vt:lpstr>
      <vt:lpstr>Презентация PowerPoint</vt:lpstr>
      <vt:lpstr>Презентация PowerPoint</vt:lpstr>
      <vt:lpstr>Глобальность задачи</vt:lpstr>
      <vt:lpstr>История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Методы решения</vt:lpstr>
      <vt:lpstr>Симплекс метод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МАТЕМАТИЧЕСКОЕ ПРОГРАММИРОВАНИЕ</dc:title>
  <dc:creator>Brakovich</dc:creator>
  <cp:lastModifiedBy>Anastasiya Burmakova</cp:lastModifiedBy>
  <cp:revision>99</cp:revision>
  <cp:lastPrinted>2023-03-22T11:40:15Z</cp:lastPrinted>
  <dcterms:created xsi:type="dcterms:W3CDTF">2010-12-02T13:55:43Z</dcterms:created>
  <dcterms:modified xsi:type="dcterms:W3CDTF">2024-03-17T15:37:53Z</dcterms:modified>
</cp:coreProperties>
</file>